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5977" autoAdjust="0"/>
  </p:normalViewPr>
  <p:slideViewPr>
    <p:cSldViewPr snapToGrid="0">
      <p:cViewPr>
        <p:scale>
          <a:sx n="125" d="100"/>
          <a:sy n="125" d="100"/>
        </p:scale>
        <p:origin x="-24" y="-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C858-7544-45D4-A675-774C1E103BAC}" type="datetimeFigureOut">
              <a:rPr lang="de-CH" smtClean="0"/>
              <a:t>20.01.2020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B692-36FB-4551-8964-4C4C884AB0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9233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C858-7544-45D4-A675-774C1E103BAC}" type="datetimeFigureOut">
              <a:rPr lang="de-CH" smtClean="0"/>
              <a:t>20.01.2020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B692-36FB-4551-8964-4C4C884AB0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9762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C858-7544-45D4-A675-774C1E103BAC}" type="datetimeFigureOut">
              <a:rPr lang="de-CH" smtClean="0"/>
              <a:t>20.01.2020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B692-36FB-4551-8964-4C4C884AB0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2585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C858-7544-45D4-A675-774C1E103BAC}" type="datetimeFigureOut">
              <a:rPr lang="de-CH" smtClean="0"/>
              <a:t>20.01.2020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B692-36FB-4551-8964-4C4C884AB0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6064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C858-7544-45D4-A675-774C1E103BAC}" type="datetimeFigureOut">
              <a:rPr lang="de-CH" smtClean="0"/>
              <a:t>20.01.2020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B692-36FB-4551-8964-4C4C884AB0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66168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C858-7544-45D4-A675-774C1E103BAC}" type="datetimeFigureOut">
              <a:rPr lang="de-CH" smtClean="0"/>
              <a:t>20.01.2020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B692-36FB-4551-8964-4C4C884AB0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5556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C858-7544-45D4-A675-774C1E103BAC}" type="datetimeFigureOut">
              <a:rPr lang="de-CH" smtClean="0"/>
              <a:t>20.01.2020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B692-36FB-4551-8964-4C4C884AB0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413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C858-7544-45D4-A675-774C1E103BAC}" type="datetimeFigureOut">
              <a:rPr lang="de-CH" smtClean="0"/>
              <a:t>20.01.2020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B692-36FB-4551-8964-4C4C884AB0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06693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C858-7544-45D4-A675-774C1E103BAC}" type="datetimeFigureOut">
              <a:rPr lang="de-CH" smtClean="0"/>
              <a:t>20.01.2020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B692-36FB-4551-8964-4C4C884AB0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30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C858-7544-45D4-A675-774C1E103BAC}" type="datetimeFigureOut">
              <a:rPr lang="de-CH" smtClean="0"/>
              <a:t>20.01.2020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B692-36FB-4551-8964-4C4C884AB0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7639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C858-7544-45D4-A675-774C1E103BAC}" type="datetimeFigureOut">
              <a:rPr lang="de-CH" smtClean="0"/>
              <a:t>20.01.2020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B692-36FB-4551-8964-4C4C884AB0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2906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0C858-7544-45D4-A675-774C1E103BAC}" type="datetimeFigureOut">
              <a:rPr lang="de-CH" smtClean="0"/>
              <a:t>20.01.2020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8B692-36FB-4551-8964-4C4C884AB07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720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108498" y="1413819"/>
            <a:ext cx="972068" cy="230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CH" sz="1000" smtClean="0">
                <a:solidFill>
                  <a:schemeClr val="tx1"/>
                </a:solidFill>
              </a:rPr>
              <a:t>Fallverwaltung</a:t>
            </a:r>
            <a:endParaRPr lang="de-CH" sz="1000">
              <a:solidFill>
                <a:schemeClr val="tx1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7337730" y="1413819"/>
            <a:ext cx="770242" cy="230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CH" sz="1000" smtClean="0">
                <a:solidFill>
                  <a:schemeClr val="tx1"/>
                </a:solidFill>
              </a:rPr>
              <a:t>Datahub</a:t>
            </a:r>
            <a:endParaRPr lang="de-CH" sz="1000">
              <a:solidFill>
                <a:schemeClr val="tx1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426919" y="1413819"/>
            <a:ext cx="708458" cy="230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CH" sz="1000" smtClean="0">
                <a:solidFill>
                  <a:schemeClr val="tx1"/>
                </a:solidFill>
              </a:rPr>
              <a:t>Analyse</a:t>
            </a:r>
            <a:endParaRPr lang="de-CH" sz="1000">
              <a:solidFill>
                <a:schemeClr val="tx1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1418014" y="2126838"/>
            <a:ext cx="2668308" cy="1482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1.101: Analyseaktivität öffnen, Datenimport selektieren</a:t>
            </a:r>
            <a:endParaRPr lang="de-CH" sz="800" dirty="0">
              <a:solidFill>
                <a:schemeClr val="tx1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576648" y="300681"/>
            <a:ext cx="10890421" cy="10257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r>
              <a:rPr lang="de-CH" b="1" dirty="0" err="1" smtClean="0">
                <a:solidFill>
                  <a:schemeClr val="tx1"/>
                </a:solidFill>
              </a:rPr>
              <a:t>Democase</a:t>
            </a:r>
            <a:r>
              <a:rPr lang="de-CH" b="1" dirty="0" smtClean="0">
                <a:solidFill>
                  <a:schemeClr val="tx1"/>
                </a:solidFill>
              </a:rPr>
              <a:t> 1, </a:t>
            </a:r>
            <a:r>
              <a:rPr lang="de-CH" b="1" u="sng" dirty="0" smtClean="0">
                <a:solidFill>
                  <a:schemeClr val="tx1"/>
                </a:solidFill>
              </a:rPr>
              <a:t>Daten</a:t>
            </a:r>
            <a:r>
              <a:rPr lang="de-CH" b="1" dirty="0" smtClean="0">
                <a:solidFill>
                  <a:schemeClr val="tx1"/>
                </a:solidFill>
              </a:rPr>
              <a:t>integration: </a:t>
            </a:r>
            <a:r>
              <a:rPr lang="de-CH" dirty="0">
                <a:solidFill>
                  <a:schemeClr val="tx1"/>
                </a:solidFill>
              </a:rPr>
              <a:t>strukturierte und </a:t>
            </a:r>
            <a:r>
              <a:rPr lang="de-CH" dirty="0" smtClean="0">
                <a:solidFill>
                  <a:schemeClr val="tx1"/>
                </a:solidFill>
              </a:rPr>
              <a:t>unstrukturierte </a:t>
            </a:r>
            <a:r>
              <a:rPr lang="de-CH" dirty="0">
                <a:solidFill>
                  <a:schemeClr val="tx1"/>
                </a:solidFill>
              </a:rPr>
              <a:t>Daten aus aufbereiteten Rohdaten </a:t>
            </a:r>
            <a:r>
              <a:rPr lang="de-CH" dirty="0" smtClean="0">
                <a:solidFill>
                  <a:schemeClr val="tx1"/>
                </a:solidFill>
              </a:rPr>
              <a:t>erschliessen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CH" sz="1050" dirty="0" smtClean="0">
                <a:solidFill>
                  <a:schemeClr val="tx1"/>
                </a:solidFill>
              </a:rPr>
              <a:t>Daten </a:t>
            </a:r>
            <a:r>
              <a:rPr lang="de-CH" sz="1050" dirty="0">
                <a:solidFill>
                  <a:schemeClr val="tx1"/>
                </a:solidFill>
              </a:rPr>
              <a:t>einer </a:t>
            </a:r>
            <a:r>
              <a:rPr lang="de-CH" sz="1050" dirty="0" smtClean="0">
                <a:solidFill>
                  <a:schemeClr val="tx1"/>
                </a:solidFill>
              </a:rPr>
              <a:t>Fernmeldeüberwachung importieren</a:t>
            </a:r>
            <a:endParaRPr lang="de-CH" sz="1050" dirty="0">
              <a:solidFill>
                <a:schemeClr val="tx1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de-CH" sz="1050" dirty="0" smtClean="0">
                <a:solidFill>
                  <a:schemeClr val="tx1"/>
                </a:solidFill>
              </a:rPr>
              <a:t>einzelne </a:t>
            </a:r>
            <a:r>
              <a:rPr lang="de-CH" sz="1050" dirty="0">
                <a:solidFill>
                  <a:schemeClr val="tx1"/>
                </a:solidFill>
              </a:rPr>
              <a:t>Telefongespräche visuell </a:t>
            </a:r>
            <a:r>
              <a:rPr lang="de-CH" sz="1050" dirty="0" smtClean="0">
                <a:solidFill>
                  <a:schemeClr val="tx1"/>
                </a:solidFill>
              </a:rPr>
              <a:t>anzeigen (visuell = Diagramm!)</a:t>
            </a:r>
            <a:endParaRPr lang="de-CH" sz="1050" dirty="0">
              <a:solidFill>
                <a:schemeClr val="tx1"/>
              </a:solidFill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de-CH" sz="1050" dirty="0" smtClean="0">
                <a:solidFill>
                  <a:schemeClr val="tx1"/>
                </a:solidFill>
              </a:rPr>
              <a:t>einzelnes </a:t>
            </a:r>
            <a:r>
              <a:rPr lang="de-CH" sz="1050" dirty="0">
                <a:solidFill>
                  <a:schemeClr val="tx1"/>
                </a:solidFill>
              </a:rPr>
              <a:t>Gespräch </a:t>
            </a:r>
            <a:r>
              <a:rPr lang="de-CH" sz="1050" dirty="0" smtClean="0">
                <a:solidFill>
                  <a:schemeClr val="tx1"/>
                </a:solidFill>
              </a:rPr>
              <a:t>darstellen</a:t>
            </a:r>
          </a:p>
          <a:p>
            <a:pPr marL="228600" lvl="0" indent="-228600">
              <a:buFont typeface="+mj-lt"/>
              <a:buAutoNum type="arabicPeriod"/>
            </a:pPr>
            <a:r>
              <a:rPr lang="de-CH" sz="1050" dirty="0" smtClean="0">
                <a:solidFill>
                  <a:schemeClr val="tx1"/>
                </a:solidFill>
              </a:rPr>
              <a:t>die </a:t>
            </a:r>
            <a:r>
              <a:rPr lang="de-CH" sz="1050" dirty="0">
                <a:solidFill>
                  <a:schemeClr val="tx1"/>
                </a:solidFill>
              </a:rPr>
              <a:t>Details </a:t>
            </a:r>
            <a:r>
              <a:rPr lang="de-CH" sz="1050" dirty="0" smtClean="0">
                <a:solidFill>
                  <a:schemeClr val="tx1"/>
                </a:solidFill>
              </a:rPr>
              <a:t>anzeigen</a:t>
            </a:r>
            <a:endParaRPr lang="de-CH" b="1" dirty="0">
              <a:solidFill>
                <a:schemeClr val="tx1"/>
              </a:solidFill>
            </a:endParaRPr>
          </a:p>
        </p:txBody>
      </p:sp>
      <p:cxnSp>
        <p:nvCxnSpPr>
          <p:cNvPr id="32" name="Gerader Verbinder 31"/>
          <p:cNvCxnSpPr>
            <a:stCxn id="4" idx="2"/>
          </p:cNvCxnSpPr>
          <p:nvPr/>
        </p:nvCxnSpPr>
        <p:spPr>
          <a:xfrm>
            <a:off x="4594532" y="1644476"/>
            <a:ext cx="17873" cy="5023024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/>
        </p:nvCxnSpPr>
        <p:spPr>
          <a:xfrm>
            <a:off x="7722851" y="1644475"/>
            <a:ext cx="17873" cy="5023025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>
            <a:off x="10795444" y="1667654"/>
            <a:ext cx="17790" cy="4999846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 Verbindung mit Pfeil 4"/>
          <p:cNvCxnSpPr/>
          <p:nvPr/>
        </p:nvCxnSpPr>
        <p:spPr>
          <a:xfrm>
            <a:off x="1547552" y="2291594"/>
            <a:ext cx="30469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hteck 14"/>
          <p:cNvSpPr/>
          <p:nvPr/>
        </p:nvSpPr>
        <p:spPr>
          <a:xfrm>
            <a:off x="4523476" y="2313090"/>
            <a:ext cx="3106792" cy="1482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 smtClean="0">
                <a:solidFill>
                  <a:schemeClr val="tx1"/>
                </a:solidFill>
              </a:rPr>
              <a:t>1.102: Import </a:t>
            </a:r>
            <a:r>
              <a:rPr lang="de-CH" sz="800" dirty="0">
                <a:solidFill>
                  <a:schemeClr val="tx1"/>
                </a:solidFill>
              </a:rPr>
              <a:t>GUI </a:t>
            </a:r>
            <a:r>
              <a:rPr lang="de-CH" sz="800" dirty="0" smtClean="0">
                <a:solidFill>
                  <a:schemeClr val="tx1"/>
                </a:solidFill>
              </a:rPr>
              <a:t>aufrufen; Identifikation anhand Analyseaktivität-ID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16" name="Gerade Verbindung mit Pfeil 15"/>
          <p:cNvCxnSpPr/>
          <p:nvPr/>
        </p:nvCxnSpPr>
        <p:spPr>
          <a:xfrm>
            <a:off x="4615115" y="2477846"/>
            <a:ext cx="30469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hteck 16"/>
          <p:cNvSpPr/>
          <p:nvPr/>
        </p:nvSpPr>
        <p:spPr>
          <a:xfrm>
            <a:off x="1482685" y="4277821"/>
            <a:ext cx="3029782" cy="1482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 smtClean="0">
                <a:solidFill>
                  <a:schemeClr val="tx1"/>
                </a:solidFill>
              </a:rPr>
              <a:t>1.113: Information </a:t>
            </a:r>
            <a:r>
              <a:rPr lang="de-CH" sz="800" dirty="0">
                <a:solidFill>
                  <a:schemeClr val="tx1"/>
                </a:solidFill>
              </a:rPr>
              <a:t>S</a:t>
            </a:r>
            <a:r>
              <a:rPr lang="de-CH" sz="800" dirty="0" smtClean="0">
                <a:solidFill>
                  <a:schemeClr val="tx1"/>
                </a:solidFill>
              </a:rPr>
              <a:t>tore nach </a:t>
            </a:r>
            <a:r>
              <a:rPr lang="de-CH" sz="800" i="1" dirty="0" smtClean="0">
                <a:solidFill>
                  <a:schemeClr val="tx1"/>
                </a:solidFill>
              </a:rPr>
              <a:t>Case-ID</a:t>
            </a:r>
            <a:r>
              <a:rPr lang="de-CH" sz="800" dirty="0" smtClean="0">
                <a:solidFill>
                  <a:schemeClr val="tx1"/>
                </a:solidFill>
              </a:rPr>
              <a:t> durchsuchen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18" name="Gerade Verbindung mit Pfeil 17"/>
          <p:cNvCxnSpPr/>
          <p:nvPr/>
        </p:nvCxnSpPr>
        <p:spPr>
          <a:xfrm>
            <a:off x="1541730" y="4418717"/>
            <a:ext cx="923941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/>
        </p:nvSpPr>
        <p:spPr>
          <a:xfrm>
            <a:off x="1457711" y="3709306"/>
            <a:ext cx="2155439" cy="1482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 smtClean="0">
                <a:solidFill>
                  <a:schemeClr val="tx1"/>
                </a:solidFill>
              </a:rPr>
              <a:t>1.111: Analyse selektieren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22" name="Gerade Verbindung mit Pfeil 21"/>
          <p:cNvCxnSpPr/>
          <p:nvPr/>
        </p:nvCxnSpPr>
        <p:spPr>
          <a:xfrm>
            <a:off x="1549350" y="3843582"/>
            <a:ext cx="298174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4822825" y="2536794"/>
            <a:ext cx="2936876" cy="1482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800" dirty="0" smtClean="0">
                <a:solidFill>
                  <a:schemeClr val="tx1"/>
                </a:solidFill>
              </a:rPr>
              <a:t>1.103: Maske für Quellenanbindung mit Parameter zeigen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27" name="Gerade Verbindung mit Pfeil 26"/>
          <p:cNvCxnSpPr/>
          <p:nvPr/>
        </p:nvCxnSpPr>
        <p:spPr>
          <a:xfrm>
            <a:off x="1613290" y="2701550"/>
            <a:ext cx="6048805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ck 28"/>
          <p:cNvSpPr/>
          <p:nvPr/>
        </p:nvSpPr>
        <p:spPr>
          <a:xfrm>
            <a:off x="1472388" y="2763867"/>
            <a:ext cx="6118672" cy="148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 smtClean="0">
                <a:solidFill>
                  <a:schemeClr val="tx1"/>
                </a:solidFill>
              </a:rPr>
              <a:t>1.104: Quelle </a:t>
            </a:r>
            <a:r>
              <a:rPr lang="de-CH" sz="800" i="1" dirty="0" smtClean="0">
                <a:solidFill>
                  <a:schemeClr val="tx1"/>
                </a:solidFill>
              </a:rPr>
              <a:t>ISS</a:t>
            </a:r>
            <a:r>
              <a:rPr lang="de-CH" sz="800" dirty="0" smtClean="0">
                <a:solidFill>
                  <a:schemeClr val="tx1"/>
                </a:solidFill>
              </a:rPr>
              <a:t> auswählen; Bindungskriterien </a:t>
            </a:r>
            <a:r>
              <a:rPr lang="de-CH" sz="800" i="1" dirty="0" smtClean="0">
                <a:solidFill>
                  <a:schemeClr val="tx1"/>
                </a:solidFill>
              </a:rPr>
              <a:t>Rufnummer</a:t>
            </a:r>
            <a:r>
              <a:rPr lang="de-CH" sz="800" dirty="0" smtClean="0">
                <a:solidFill>
                  <a:schemeClr val="tx1"/>
                </a:solidFill>
              </a:rPr>
              <a:t> </a:t>
            </a:r>
            <a:r>
              <a:rPr lang="de-CH" sz="800" dirty="0" smtClean="0">
                <a:solidFill>
                  <a:schemeClr val="tx1"/>
                </a:solidFill>
              </a:rPr>
              <a:t>setzen</a:t>
            </a:r>
            <a:r>
              <a:rPr lang="de-CH" sz="800" dirty="0">
                <a:solidFill>
                  <a:schemeClr val="tx1"/>
                </a:solidFill>
              </a:rPr>
              <a:t>;</a:t>
            </a:r>
            <a:r>
              <a:rPr lang="de-CH" sz="800" dirty="0" smtClean="0">
                <a:solidFill>
                  <a:schemeClr val="tx1"/>
                </a:solidFill>
              </a:rPr>
              <a:t> Vorschau starten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30" name="Gerade Verbindung mit Pfeil 29"/>
          <p:cNvCxnSpPr/>
          <p:nvPr/>
        </p:nvCxnSpPr>
        <p:spPr>
          <a:xfrm>
            <a:off x="1564027" y="2928623"/>
            <a:ext cx="6114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hteck 30"/>
          <p:cNvSpPr/>
          <p:nvPr/>
        </p:nvSpPr>
        <p:spPr>
          <a:xfrm>
            <a:off x="986354" y="1420001"/>
            <a:ext cx="972068" cy="230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CH" sz="1000" dirty="0" smtClean="0">
                <a:solidFill>
                  <a:schemeClr val="tx1"/>
                </a:solidFill>
              </a:rPr>
              <a:t>Browser</a:t>
            </a:r>
            <a:endParaRPr lang="de-CH" sz="1000" dirty="0">
              <a:solidFill>
                <a:schemeClr val="tx1"/>
              </a:solidFill>
            </a:endParaRPr>
          </a:p>
        </p:txBody>
      </p:sp>
      <p:cxnSp>
        <p:nvCxnSpPr>
          <p:cNvPr id="33" name="Gerader Verbinder 32"/>
          <p:cNvCxnSpPr/>
          <p:nvPr/>
        </p:nvCxnSpPr>
        <p:spPr>
          <a:xfrm>
            <a:off x="1464148" y="1644474"/>
            <a:ext cx="0" cy="2213113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hteck 33"/>
          <p:cNvSpPr/>
          <p:nvPr/>
        </p:nvSpPr>
        <p:spPr>
          <a:xfrm>
            <a:off x="5178039" y="3204435"/>
            <a:ext cx="2568186" cy="1482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sz="800" dirty="0" smtClean="0">
                <a:solidFill>
                  <a:schemeClr val="tx1"/>
                </a:solidFill>
              </a:rPr>
              <a:t>1.107: Vorschau anzeigen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35" name="Gerade Verbindung mit Pfeil 34"/>
          <p:cNvCxnSpPr/>
          <p:nvPr/>
        </p:nvCxnSpPr>
        <p:spPr>
          <a:xfrm>
            <a:off x="1599814" y="3369191"/>
            <a:ext cx="6048805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hteck 35"/>
          <p:cNvSpPr/>
          <p:nvPr/>
        </p:nvSpPr>
        <p:spPr>
          <a:xfrm>
            <a:off x="1476729" y="3450945"/>
            <a:ext cx="3152402" cy="148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 smtClean="0">
                <a:solidFill>
                  <a:schemeClr val="tx1"/>
                </a:solidFill>
              </a:rPr>
              <a:t>1.108 Bindung bestätigen; oder editieren und erneut Vorschau starten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37" name="Gerade Verbindung mit Pfeil 36"/>
          <p:cNvCxnSpPr/>
          <p:nvPr/>
        </p:nvCxnSpPr>
        <p:spPr>
          <a:xfrm>
            <a:off x="1568369" y="3615701"/>
            <a:ext cx="611454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hteck 37"/>
          <p:cNvSpPr/>
          <p:nvPr/>
        </p:nvSpPr>
        <p:spPr>
          <a:xfrm>
            <a:off x="7800081" y="3619050"/>
            <a:ext cx="3105736" cy="2293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 smtClean="0">
                <a:solidFill>
                  <a:schemeClr val="tx1"/>
                </a:solidFill>
              </a:rPr>
              <a:t>1.109: Daten in Case-</a:t>
            </a:r>
            <a:r>
              <a:rPr lang="de-CH" sz="800" dirty="0" err="1" smtClean="0">
                <a:solidFill>
                  <a:schemeClr val="tx1"/>
                </a:solidFill>
              </a:rPr>
              <a:t>ID_Quellen</a:t>
            </a:r>
            <a:r>
              <a:rPr lang="de-CH" sz="800" dirty="0" smtClean="0">
                <a:solidFill>
                  <a:schemeClr val="tx1"/>
                </a:solidFill>
              </a:rPr>
              <a:t> ETLs konsolidieren; </a:t>
            </a:r>
          </a:p>
          <a:p>
            <a:r>
              <a:rPr lang="de-CH" sz="800" dirty="0" smtClean="0">
                <a:solidFill>
                  <a:schemeClr val="tx1"/>
                </a:solidFill>
              </a:rPr>
              <a:t>Auslieferung ETLs an i2, Transkript CSV an WEX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39" name="Gerade Verbindung mit Pfeil 38"/>
          <p:cNvCxnSpPr/>
          <p:nvPr/>
        </p:nvCxnSpPr>
        <p:spPr>
          <a:xfrm>
            <a:off x="7759700" y="3864906"/>
            <a:ext cx="304698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winkelter Verbinder 41"/>
          <p:cNvCxnSpPr>
            <a:stCxn id="45" idx="3"/>
            <a:endCxn id="34" idx="3"/>
          </p:cNvCxnSpPr>
          <p:nvPr/>
        </p:nvCxnSpPr>
        <p:spPr>
          <a:xfrm flipH="1">
            <a:off x="7746225" y="3124811"/>
            <a:ext cx="13475" cy="153765"/>
          </a:xfrm>
          <a:prstGeom prst="bentConnector3">
            <a:avLst>
              <a:gd name="adj1" fmla="val -169647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hteck 49"/>
          <p:cNvSpPr/>
          <p:nvPr/>
        </p:nvSpPr>
        <p:spPr>
          <a:xfrm>
            <a:off x="7945647" y="3115274"/>
            <a:ext cx="2508057" cy="18779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 smtClean="0">
                <a:solidFill>
                  <a:schemeClr val="tx1"/>
                </a:solidFill>
              </a:rPr>
              <a:t>1.106: Quelle(n) abfragen;</a:t>
            </a:r>
            <a:r>
              <a:rPr lang="de-CH" sz="800" dirty="0">
                <a:solidFill>
                  <a:schemeClr val="tx1"/>
                </a:solidFill>
              </a:rPr>
              <a:t> </a:t>
            </a:r>
            <a:r>
              <a:rPr lang="de-CH" sz="800" dirty="0" smtClean="0">
                <a:solidFill>
                  <a:schemeClr val="tx1"/>
                </a:solidFill>
              </a:rPr>
              <a:t>Resultate zwischenspeichern</a:t>
            </a:r>
            <a:endParaRPr lang="de-CH" sz="800" dirty="0">
              <a:solidFill>
                <a:schemeClr val="tx1"/>
              </a:solidFill>
            </a:endParaRPr>
          </a:p>
        </p:txBody>
      </p:sp>
      <p:sp>
        <p:nvSpPr>
          <p:cNvPr id="55" name="Rechteck 54"/>
          <p:cNvSpPr/>
          <p:nvPr/>
        </p:nvSpPr>
        <p:spPr>
          <a:xfrm>
            <a:off x="986354" y="3983746"/>
            <a:ext cx="972068" cy="2306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de-CH" sz="1000" smtClean="0">
                <a:solidFill>
                  <a:schemeClr val="tx1"/>
                </a:solidFill>
              </a:rPr>
              <a:t>ANBP</a:t>
            </a:r>
            <a:endParaRPr lang="de-CH" sz="1000">
              <a:solidFill>
                <a:schemeClr val="tx1"/>
              </a:solidFill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2291022" y="3969691"/>
            <a:ext cx="3866891" cy="148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 smtClean="0">
                <a:solidFill>
                  <a:schemeClr val="tx1"/>
                </a:solidFill>
              </a:rPr>
              <a:t>1.112: ANBP Desktop Client aufrufen; Identifikation mit Chartname=Analyseaktivität-ID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57" name="Gerade Verbindung mit Pfeil 56"/>
          <p:cNvCxnSpPr/>
          <p:nvPr/>
        </p:nvCxnSpPr>
        <p:spPr>
          <a:xfrm flipV="1">
            <a:off x="2013211" y="4117972"/>
            <a:ext cx="2547292" cy="6638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/>
          <p:cNvCxnSpPr>
            <a:stCxn id="55" idx="2"/>
          </p:cNvCxnSpPr>
          <p:nvPr/>
        </p:nvCxnSpPr>
        <p:spPr>
          <a:xfrm>
            <a:off x="1472388" y="4214403"/>
            <a:ext cx="0" cy="2324907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hteck 65"/>
          <p:cNvSpPr/>
          <p:nvPr/>
        </p:nvSpPr>
        <p:spPr>
          <a:xfrm>
            <a:off x="7988047" y="4471869"/>
            <a:ext cx="2829073" cy="1482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CH" sz="800" dirty="0" smtClean="0">
                <a:solidFill>
                  <a:schemeClr val="tx1"/>
                </a:solidFill>
              </a:rPr>
              <a:t>1.115: im Information Store vorhandene Falldaten anzeigen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67" name="Gerade Verbindung mit Pfeil 66"/>
          <p:cNvCxnSpPr/>
          <p:nvPr/>
        </p:nvCxnSpPr>
        <p:spPr>
          <a:xfrm>
            <a:off x="1541730" y="4636625"/>
            <a:ext cx="9177784" cy="0"/>
          </a:xfrm>
          <a:prstGeom prst="straightConnector1">
            <a:avLst/>
          </a:prstGeom>
          <a:ln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winkelter Verbinder 71"/>
          <p:cNvCxnSpPr/>
          <p:nvPr/>
        </p:nvCxnSpPr>
        <p:spPr>
          <a:xfrm flipH="1">
            <a:off x="1525783" y="4723978"/>
            <a:ext cx="97607" cy="180000"/>
          </a:xfrm>
          <a:prstGeom prst="bentConnector3">
            <a:avLst>
              <a:gd name="adj1" fmla="val -23420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hteck 72"/>
          <p:cNvSpPr/>
          <p:nvPr/>
        </p:nvSpPr>
        <p:spPr>
          <a:xfrm>
            <a:off x="1851383" y="4744049"/>
            <a:ext cx="5531562" cy="152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>
                <a:solidFill>
                  <a:schemeClr val="tx1"/>
                </a:solidFill>
              </a:rPr>
              <a:t>2.207: gewünschte Treffer im Information Store selektieren; Gespräche und </a:t>
            </a:r>
            <a:r>
              <a:rPr lang="de-CH" sz="800" dirty="0" smtClean="0">
                <a:solidFill>
                  <a:schemeClr val="tx1"/>
                </a:solidFill>
              </a:rPr>
              <a:t>Anschlüsse als </a:t>
            </a:r>
            <a:r>
              <a:rPr lang="de-CH" sz="800" dirty="0" err="1" smtClean="0">
                <a:solidFill>
                  <a:schemeClr val="tx1"/>
                </a:solidFill>
              </a:rPr>
              <a:t>Entities</a:t>
            </a:r>
            <a:r>
              <a:rPr lang="de-CH" sz="800" dirty="0" smtClean="0">
                <a:solidFill>
                  <a:schemeClr val="tx1"/>
                </a:solidFill>
              </a:rPr>
              <a:t>  </a:t>
            </a:r>
            <a:r>
              <a:rPr lang="de-CH" sz="800" dirty="0">
                <a:solidFill>
                  <a:schemeClr val="tx1"/>
                </a:solidFill>
              </a:rPr>
              <a:t>ins ANBP Chart importieren</a:t>
            </a:r>
          </a:p>
        </p:txBody>
      </p:sp>
      <p:cxnSp>
        <p:nvCxnSpPr>
          <p:cNvPr id="74" name="Gewinkelter Verbinder 73"/>
          <p:cNvCxnSpPr/>
          <p:nvPr/>
        </p:nvCxnSpPr>
        <p:spPr>
          <a:xfrm flipH="1">
            <a:off x="1522934" y="5087428"/>
            <a:ext cx="97607" cy="261750"/>
          </a:xfrm>
          <a:prstGeom prst="bentConnector3">
            <a:avLst>
              <a:gd name="adj1" fmla="val -23420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hteck 74"/>
          <p:cNvSpPr/>
          <p:nvPr/>
        </p:nvSpPr>
        <p:spPr>
          <a:xfrm>
            <a:off x="1891223" y="5042540"/>
            <a:ext cx="5326617" cy="3620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 smtClean="0">
                <a:solidFill>
                  <a:schemeClr val="tx1"/>
                </a:solidFill>
              </a:rPr>
              <a:t>1.117: </a:t>
            </a:r>
            <a:r>
              <a:rPr lang="de-CH" sz="800" dirty="0" err="1" smtClean="0">
                <a:solidFill>
                  <a:schemeClr val="tx1"/>
                </a:solidFill>
              </a:rPr>
              <a:t>Gesprächstranskripte</a:t>
            </a:r>
            <a:r>
              <a:rPr lang="de-CH" sz="800" dirty="0" smtClean="0">
                <a:solidFill>
                  <a:schemeClr val="tx1"/>
                </a:solidFill>
              </a:rPr>
              <a:t> im ANBP mit WEX </a:t>
            </a:r>
            <a:r>
              <a:rPr lang="de-CH" sz="800" dirty="0" err="1" smtClean="0">
                <a:solidFill>
                  <a:schemeClr val="tx1"/>
                </a:solidFill>
              </a:rPr>
              <a:t>Plugin</a:t>
            </a:r>
            <a:r>
              <a:rPr lang="de-CH" sz="800" dirty="0" smtClean="0">
                <a:solidFill>
                  <a:schemeClr val="tx1"/>
                </a:solidFill>
              </a:rPr>
              <a:t> anzeigen; auf erwähnte Personen oder Sachen analysieren;</a:t>
            </a:r>
          </a:p>
          <a:p>
            <a:r>
              <a:rPr lang="de-CH" sz="800" dirty="0" smtClean="0">
                <a:solidFill>
                  <a:schemeClr val="tx1"/>
                </a:solidFill>
              </a:rPr>
              <a:t>Personen oder Sachen als </a:t>
            </a:r>
            <a:r>
              <a:rPr lang="de-CH" sz="800" dirty="0" err="1" smtClean="0">
                <a:solidFill>
                  <a:schemeClr val="tx1"/>
                </a:solidFill>
              </a:rPr>
              <a:t>Entities</a:t>
            </a:r>
            <a:r>
              <a:rPr lang="de-CH" sz="800" dirty="0" smtClean="0">
                <a:solidFill>
                  <a:schemeClr val="tx1"/>
                </a:solidFill>
              </a:rPr>
              <a:t> ins Chart importieren; Sachen und Personen den Gesprächen zuordnen;</a:t>
            </a:r>
          </a:p>
          <a:p>
            <a:r>
              <a:rPr lang="de-CH" sz="800" u="sng" dirty="0">
                <a:solidFill>
                  <a:schemeClr val="tx1"/>
                </a:solidFill>
              </a:rPr>
              <a:t>Daten Import </a:t>
            </a:r>
            <a:r>
              <a:rPr lang="de-CH" sz="800" u="sng" dirty="0" smtClean="0">
                <a:solidFill>
                  <a:schemeClr val="tx1"/>
                </a:solidFill>
              </a:rPr>
              <a:t>abgeschlossen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44" name="Gewinkelter Verbinder 43"/>
          <p:cNvCxnSpPr/>
          <p:nvPr/>
        </p:nvCxnSpPr>
        <p:spPr>
          <a:xfrm flipH="1">
            <a:off x="1594102" y="2997002"/>
            <a:ext cx="97607" cy="261750"/>
          </a:xfrm>
          <a:prstGeom prst="bentConnector3">
            <a:avLst>
              <a:gd name="adj1" fmla="val -23420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hteck 44"/>
          <p:cNvSpPr/>
          <p:nvPr/>
        </p:nvSpPr>
        <p:spPr>
          <a:xfrm>
            <a:off x="1915040" y="3030126"/>
            <a:ext cx="5844660" cy="1893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 smtClean="0">
                <a:solidFill>
                  <a:schemeClr val="tx1"/>
                </a:solidFill>
              </a:rPr>
              <a:t>1.105 Progress Bar zeigen</a:t>
            </a:r>
            <a:endParaRPr lang="de-CH" sz="800" dirty="0">
              <a:solidFill>
                <a:schemeClr val="tx1"/>
              </a:solidFill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11153140" y="3237281"/>
            <a:ext cx="708024" cy="1182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 smtClean="0">
                <a:solidFill>
                  <a:schemeClr val="tx1"/>
                </a:solidFill>
              </a:rPr>
              <a:t>1.110: Transkript und Randdaten korrelieren;</a:t>
            </a:r>
          </a:p>
          <a:p>
            <a:r>
              <a:rPr lang="de-CH" sz="800" dirty="0">
                <a:solidFill>
                  <a:schemeClr val="tx1"/>
                </a:solidFill>
              </a:rPr>
              <a:t>Erstellung AIOs im </a:t>
            </a:r>
          </a:p>
          <a:p>
            <a:r>
              <a:rPr lang="de-CH" sz="800" dirty="0">
                <a:solidFill>
                  <a:schemeClr val="tx1"/>
                </a:solidFill>
              </a:rPr>
              <a:t>Information </a:t>
            </a:r>
            <a:r>
              <a:rPr lang="de-CH" sz="800" dirty="0" smtClean="0">
                <a:solidFill>
                  <a:schemeClr val="tx1"/>
                </a:solidFill>
              </a:rPr>
              <a:t>Store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23" name="Gewinkelter Verbinder 22"/>
          <p:cNvCxnSpPr/>
          <p:nvPr/>
        </p:nvCxnSpPr>
        <p:spPr>
          <a:xfrm flipH="1">
            <a:off x="10905816" y="3969961"/>
            <a:ext cx="1" cy="360000"/>
          </a:xfrm>
          <a:prstGeom prst="bentConnector3">
            <a:avLst>
              <a:gd name="adj1" fmla="val -2286000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hteck 63"/>
          <p:cNvSpPr/>
          <p:nvPr/>
        </p:nvSpPr>
        <p:spPr>
          <a:xfrm>
            <a:off x="551708" y="1731314"/>
            <a:ext cx="2497316" cy="372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b="1" dirty="0">
                <a:solidFill>
                  <a:schemeClr val="tx1"/>
                </a:solidFill>
              </a:rPr>
              <a:t>b</a:t>
            </a:r>
            <a:r>
              <a:rPr lang="de-CH" sz="800" b="1" dirty="0" smtClean="0">
                <a:solidFill>
                  <a:schemeClr val="tx1"/>
                </a:solidFill>
              </a:rPr>
              <a:t>eim Start:</a:t>
            </a:r>
            <a:r>
              <a:rPr lang="de-CH" sz="800" dirty="0" smtClean="0">
                <a:solidFill>
                  <a:schemeClr val="tx1"/>
                </a:solidFill>
              </a:rPr>
              <a:t> Fall 1 und Analyseaktivität 11 </a:t>
            </a:r>
            <a:r>
              <a:rPr lang="de-CH" sz="800" dirty="0">
                <a:solidFill>
                  <a:schemeClr val="tx1"/>
                </a:solidFill>
              </a:rPr>
              <a:t>sind </a:t>
            </a:r>
            <a:r>
              <a:rPr lang="de-CH" sz="800" dirty="0" smtClean="0">
                <a:solidFill>
                  <a:schemeClr val="tx1"/>
                </a:solidFill>
              </a:rPr>
              <a:t>erstellt;</a:t>
            </a:r>
          </a:p>
          <a:p>
            <a:r>
              <a:rPr lang="de-CH" sz="800" dirty="0" smtClean="0">
                <a:solidFill>
                  <a:schemeClr val="tx1"/>
                </a:solidFill>
              </a:rPr>
              <a:t>Analyseaktivität 11 wird im </a:t>
            </a:r>
            <a:r>
              <a:rPr lang="de-CH" sz="800" dirty="0" err="1" smtClean="0">
                <a:solidFill>
                  <a:schemeClr val="tx1"/>
                </a:solidFill>
              </a:rPr>
              <a:t>myABI</a:t>
            </a:r>
            <a:r>
              <a:rPr lang="de-CH" sz="800" dirty="0" smtClean="0">
                <a:solidFill>
                  <a:schemeClr val="tx1"/>
                </a:solidFill>
              </a:rPr>
              <a:t> angezeigt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60" name="Gewinkelter Verbinder 59"/>
          <p:cNvCxnSpPr/>
          <p:nvPr/>
        </p:nvCxnSpPr>
        <p:spPr>
          <a:xfrm flipH="1">
            <a:off x="1522934" y="5456164"/>
            <a:ext cx="97607" cy="180000"/>
          </a:xfrm>
          <a:prstGeom prst="bentConnector3">
            <a:avLst>
              <a:gd name="adj1" fmla="val -23420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winkelter Verbinder 61"/>
          <p:cNvCxnSpPr/>
          <p:nvPr/>
        </p:nvCxnSpPr>
        <p:spPr>
          <a:xfrm flipH="1">
            <a:off x="1512328" y="5762952"/>
            <a:ext cx="97607" cy="180000"/>
          </a:xfrm>
          <a:prstGeom prst="bentConnector3">
            <a:avLst>
              <a:gd name="adj1" fmla="val -23420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hteck 62"/>
          <p:cNvSpPr/>
          <p:nvPr/>
        </p:nvSpPr>
        <p:spPr>
          <a:xfrm>
            <a:off x="1880618" y="5417967"/>
            <a:ext cx="5167882" cy="2705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 smtClean="0">
                <a:solidFill>
                  <a:schemeClr val="tx1"/>
                </a:solidFill>
              </a:rPr>
              <a:t>1.201: importierte </a:t>
            </a:r>
            <a:r>
              <a:rPr lang="de-CH" sz="800" dirty="0" err="1" smtClean="0">
                <a:solidFill>
                  <a:schemeClr val="tx1"/>
                </a:solidFill>
              </a:rPr>
              <a:t>Gesprächsentities</a:t>
            </a:r>
            <a:r>
              <a:rPr lang="de-CH" sz="800" dirty="0" smtClean="0">
                <a:solidFill>
                  <a:schemeClr val="tx1"/>
                </a:solidFill>
              </a:rPr>
              <a:t> </a:t>
            </a:r>
            <a:r>
              <a:rPr lang="de-CH" sz="800" dirty="0" smtClean="0">
                <a:solidFill>
                  <a:schemeClr val="tx1"/>
                </a:solidFill>
              </a:rPr>
              <a:t>selektieren</a:t>
            </a:r>
            <a:r>
              <a:rPr lang="de-CH" sz="800" dirty="0" smtClean="0">
                <a:solidFill>
                  <a:schemeClr val="tx1"/>
                </a:solidFill>
              </a:rPr>
              <a:t>; dem </a:t>
            </a:r>
            <a:r>
              <a:rPr lang="de-CH" sz="800" dirty="0" err="1" smtClean="0">
                <a:solidFill>
                  <a:schemeClr val="tx1"/>
                </a:solidFill>
              </a:rPr>
              <a:t>Gepräch</a:t>
            </a:r>
            <a:r>
              <a:rPr lang="de-CH" sz="800" dirty="0" smtClean="0">
                <a:solidFill>
                  <a:schemeClr val="tx1"/>
                </a:solidFill>
              </a:rPr>
              <a:t> Personen als Genannte oder als Gesprächspartner zuordnen, Sachen als Genannte zuordnen; </a:t>
            </a:r>
            <a:r>
              <a:rPr lang="de-CH" sz="800" u="sng" dirty="0">
                <a:solidFill>
                  <a:schemeClr val="tx1"/>
                </a:solidFill>
              </a:rPr>
              <a:t>a</a:t>
            </a:r>
            <a:r>
              <a:rPr lang="de-CH" sz="800" u="sng" dirty="0" smtClean="0">
                <a:solidFill>
                  <a:schemeClr val="tx1"/>
                </a:solidFill>
              </a:rPr>
              <a:t>lle </a:t>
            </a:r>
            <a:r>
              <a:rPr lang="de-CH" sz="800" u="sng" dirty="0" smtClean="0">
                <a:solidFill>
                  <a:schemeClr val="tx1"/>
                </a:solidFill>
              </a:rPr>
              <a:t>Gespräche als </a:t>
            </a:r>
            <a:r>
              <a:rPr lang="de-CH" sz="800" u="sng" dirty="0" smtClean="0">
                <a:solidFill>
                  <a:schemeClr val="tx1"/>
                </a:solidFill>
              </a:rPr>
              <a:t>Liste darstellen; </a:t>
            </a:r>
            <a:r>
              <a:rPr lang="de-CH" sz="800" dirty="0" smtClean="0">
                <a:solidFill>
                  <a:schemeClr val="tx1"/>
                </a:solidFill>
              </a:rPr>
              <a:t>Chart sichern</a:t>
            </a:r>
            <a:endParaRPr lang="de-CH" sz="800" dirty="0">
              <a:solidFill>
                <a:schemeClr val="tx1"/>
              </a:solidFill>
            </a:endParaRPr>
          </a:p>
        </p:txBody>
      </p:sp>
      <p:sp>
        <p:nvSpPr>
          <p:cNvPr id="80" name="Rechteck 79"/>
          <p:cNvSpPr/>
          <p:nvPr/>
        </p:nvSpPr>
        <p:spPr>
          <a:xfrm>
            <a:off x="1880618" y="5756767"/>
            <a:ext cx="5768001" cy="2910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 smtClean="0">
                <a:solidFill>
                  <a:schemeClr val="tx1"/>
                </a:solidFill>
              </a:rPr>
              <a:t>1.301: einzelnes Gespräch selektieren;</a:t>
            </a:r>
            <a:r>
              <a:rPr lang="de-CH" sz="800" u="sng" dirty="0">
                <a:solidFill>
                  <a:schemeClr val="tx1"/>
                </a:solidFill>
              </a:rPr>
              <a:t> </a:t>
            </a:r>
            <a:r>
              <a:rPr lang="de-CH" sz="800" u="sng" dirty="0" smtClean="0">
                <a:solidFill>
                  <a:schemeClr val="tx1"/>
                </a:solidFill>
              </a:rPr>
              <a:t>Gespräch mit </a:t>
            </a:r>
            <a:r>
              <a:rPr lang="de-CH" sz="800" u="sng" dirty="0" err="1" smtClean="0">
                <a:solidFill>
                  <a:schemeClr val="tx1"/>
                </a:solidFill>
              </a:rPr>
              <a:t>Memberentities</a:t>
            </a:r>
            <a:r>
              <a:rPr lang="de-CH" sz="800" u="sng" dirty="0" smtClean="0">
                <a:solidFill>
                  <a:schemeClr val="tx1"/>
                </a:solidFill>
              </a:rPr>
              <a:t> für Anschlüsse, genannte Personen und Sachen, Gesprächspartner-Personen als Diagramm darstellen;</a:t>
            </a:r>
            <a:endParaRPr lang="de-CH" sz="800" dirty="0">
              <a:solidFill>
                <a:schemeClr val="tx1"/>
              </a:solidFill>
            </a:endParaRPr>
          </a:p>
          <a:p>
            <a:r>
              <a:rPr lang="de-CH" sz="800" dirty="0" smtClean="0">
                <a:solidFill>
                  <a:schemeClr val="tx1"/>
                </a:solidFill>
              </a:rPr>
              <a:t>Beziehungen bestehen nur zum Gespräch, Beziehungen unter den Sachen und Personen werden in Case 8 weiter analysiert </a:t>
            </a:r>
            <a:endParaRPr lang="de-CH" sz="800" dirty="0" smtClean="0">
              <a:solidFill>
                <a:schemeClr val="tx1"/>
              </a:solidFill>
            </a:endParaRPr>
          </a:p>
        </p:txBody>
      </p:sp>
      <p:cxnSp>
        <p:nvCxnSpPr>
          <p:cNvPr id="83" name="Gewinkelter Verbinder 82"/>
          <p:cNvCxnSpPr/>
          <p:nvPr/>
        </p:nvCxnSpPr>
        <p:spPr>
          <a:xfrm flipH="1">
            <a:off x="1512328" y="6088802"/>
            <a:ext cx="97607" cy="180000"/>
          </a:xfrm>
          <a:prstGeom prst="bentConnector3">
            <a:avLst>
              <a:gd name="adj1" fmla="val -234205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hteck 83"/>
          <p:cNvSpPr/>
          <p:nvPr/>
        </p:nvSpPr>
        <p:spPr>
          <a:xfrm>
            <a:off x="1880618" y="6067514"/>
            <a:ext cx="4464871" cy="2768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 smtClean="0">
                <a:solidFill>
                  <a:schemeClr val="tx1"/>
                </a:solidFill>
              </a:rPr>
              <a:t>1.401:</a:t>
            </a:r>
            <a:r>
              <a:rPr lang="de-CH" sz="800" u="sng" dirty="0" smtClean="0">
                <a:solidFill>
                  <a:schemeClr val="tx1"/>
                </a:solidFill>
              </a:rPr>
              <a:t> Properties (=Details) jeder </a:t>
            </a:r>
            <a:r>
              <a:rPr lang="de-CH" sz="800" u="sng" dirty="0" err="1" smtClean="0">
                <a:solidFill>
                  <a:schemeClr val="tx1"/>
                </a:solidFill>
              </a:rPr>
              <a:t>Memberentity</a:t>
            </a:r>
            <a:r>
              <a:rPr lang="de-CH" sz="800" u="sng" dirty="0" smtClean="0">
                <a:solidFill>
                  <a:schemeClr val="tx1"/>
                </a:solidFill>
              </a:rPr>
              <a:t> darstellen</a:t>
            </a:r>
            <a:r>
              <a:rPr lang="de-CH" sz="800" dirty="0" smtClean="0">
                <a:solidFill>
                  <a:schemeClr val="tx1"/>
                </a:solidFill>
              </a:rPr>
              <a:t>; Chart sichern</a:t>
            </a:r>
          </a:p>
        </p:txBody>
      </p:sp>
      <p:sp>
        <p:nvSpPr>
          <p:cNvPr id="54" name="Rechteck 53"/>
          <p:cNvSpPr/>
          <p:nvPr/>
        </p:nvSpPr>
        <p:spPr>
          <a:xfrm>
            <a:off x="7896816" y="4712767"/>
            <a:ext cx="1178784" cy="16860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CH" sz="900" b="1" dirty="0" smtClean="0"/>
              <a:t>Story:  Beurteilung</a:t>
            </a:r>
          </a:p>
          <a:p>
            <a:r>
              <a:rPr lang="de-CH" sz="900" dirty="0" smtClean="0"/>
              <a:t>Ansicht des Resultats einer Fernmelde- </a:t>
            </a:r>
            <a:r>
              <a:rPr lang="de-CH" sz="900" dirty="0" err="1" smtClean="0"/>
              <a:t>überwachung</a:t>
            </a:r>
            <a:r>
              <a:rPr lang="de-CH" sz="900" dirty="0" smtClean="0"/>
              <a:t> auf </a:t>
            </a:r>
            <a:r>
              <a:rPr lang="de-CH" sz="900" i="1" dirty="0" smtClean="0"/>
              <a:t>Rufnummer</a:t>
            </a:r>
            <a:r>
              <a:rPr lang="de-CH" sz="900" dirty="0" smtClean="0"/>
              <a:t>. Der Ermittler </a:t>
            </a:r>
            <a:r>
              <a:rPr lang="de-CH" sz="900" dirty="0" smtClean="0"/>
              <a:t>sucht </a:t>
            </a:r>
            <a:r>
              <a:rPr lang="de-CH" sz="900" dirty="0" smtClean="0"/>
              <a:t>Hinweise für weitere Abfragen und die vertiefte Analyse und sichert relevante AIOs zur Wiederverwendung.</a:t>
            </a:r>
            <a:endParaRPr lang="de-CH" sz="900" dirty="0"/>
          </a:p>
        </p:txBody>
      </p:sp>
      <p:sp>
        <p:nvSpPr>
          <p:cNvPr id="58" name="Rechteck 57"/>
          <p:cNvSpPr/>
          <p:nvPr/>
        </p:nvSpPr>
        <p:spPr>
          <a:xfrm>
            <a:off x="9079696" y="4712663"/>
            <a:ext cx="1696121" cy="16860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CH" sz="900" b="1" dirty="0" smtClean="0"/>
              <a:t>Aktionen: </a:t>
            </a:r>
            <a:r>
              <a:rPr lang="de-CH" sz="900" b="1" dirty="0" smtClean="0"/>
              <a:t>Gesprächsansicht</a:t>
            </a:r>
            <a:endParaRPr lang="de-CH" sz="900" b="1" dirty="0" smtClean="0"/>
          </a:p>
          <a:p>
            <a:pPr marL="228600" indent="-228600">
              <a:buFont typeface="+mj-lt"/>
              <a:buAutoNum type="arabicPeriod"/>
            </a:pPr>
            <a:r>
              <a:rPr lang="de-CH" sz="900" dirty="0" smtClean="0"/>
              <a:t>Randdaten, Transkript </a:t>
            </a:r>
            <a:r>
              <a:rPr lang="de-CH" sz="900" dirty="0"/>
              <a:t>I</a:t>
            </a:r>
            <a:r>
              <a:rPr lang="de-CH" sz="900" dirty="0" smtClean="0"/>
              <a:t>mport</a:t>
            </a:r>
          </a:p>
          <a:p>
            <a:pPr marL="228600" indent="-228600">
              <a:buFont typeface="+mj-lt"/>
              <a:buAutoNum type="arabicPeriod"/>
            </a:pPr>
            <a:r>
              <a:rPr lang="de-CH" sz="900" dirty="0" smtClean="0"/>
              <a:t>Randdaten, Transkript Analyse</a:t>
            </a:r>
          </a:p>
          <a:p>
            <a:pPr marL="228600" indent="-228600">
              <a:buFont typeface="+mj-lt"/>
              <a:buAutoNum type="arabicPeriod"/>
            </a:pPr>
            <a:r>
              <a:rPr lang="de-CH" sz="900" dirty="0" smtClean="0"/>
              <a:t>Entity Erstellung für Gespräch, Anschluss, genannte Personen, genannte Sachen</a:t>
            </a:r>
          </a:p>
          <a:p>
            <a:pPr marL="228600" indent="-228600">
              <a:buFont typeface="+mj-lt"/>
              <a:buAutoNum type="arabicPeriod"/>
            </a:pPr>
            <a:r>
              <a:rPr lang="de-CH" sz="900" dirty="0" smtClean="0"/>
              <a:t>Entity (AIO) Darstellung</a:t>
            </a:r>
          </a:p>
          <a:p>
            <a:pPr marL="228600" indent="-228600">
              <a:buFont typeface="+mj-lt"/>
              <a:buAutoNum type="arabicPeriod"/>
            </a:pPr>
            <a:r>
              <a:rPr lang="de-CH" sz="900" dirty="0" smtClean="0"/>
              <a:t>Hochladen von AIOs zur Wiederverwendung</a:t>
            </a:r>
            <a:endParaRPr lang="de-CH" sz="900" dirty="0"/>
          </a:p>
        </p:txBody>
      </p:sp>
      <p:sp>
        <p:nvSpPr>
          <p:cNvPr id="61" name="Rechteck 60"/>
          <p:cNvSpPr/>
          <p:nvPr/>
        </p:nvSpPr>
        <p:spPr>
          <a:xfrm>
            <a:off x="10775817" y="4712663"/>
            <a:ext cx="1105032" cy="16860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CH" sz="900" b="1" dirty="0" smtClean="0"/>
              <a:t>Objekte: </a:t>
            </a:r>
            <a:r>
              <a:rPr lang="de-CH" sz="900" b="1" dirty="0" smtClean="0"/>
              <a:t>Gespräch </a:t>
            </a:r>
            <a:r>
              <a:rPr lang="de-CH" sz="900" b="1" dirty="0" smtClean="0"/>
              <a:t>und Inhalt </a:t>
            </a:r>
          </a:p>
          <a:p>
            <a:r>
              <a:rPr lang="de-CH" sz="900" dirty="0" smtClean="0"/>
              <a:t>Gespräch, Anschluss, genannte Personen, genannte Sachen</a:t>
            </a:r>
            <a:endParaRPr lang="de-CH" sz="900" dirty="0"/>
          </a:p>
        </p:txBody>
      </p:sp>
      <p:sp>
        <p:nvSpPr>
          <p:cNvPr id="65" name="Rechteck 64"/>
          <p:cNvSpPr/>
          <p:nvPr/>
        </p:nvSpPr>
        <p:spPr>
          <a:xfrm>
            <a:off x="1486341" y="6334157"/>
            <a:ext cx="6138059" cy="1482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CH" sz="800" dirty="0" smtClean="0">
                <a:solidFill>
                  <a:schemeClr val="tx1"/>
                </a:solidFill>
              </a:rPr>
              <a:t>1.402: </a:t>
            </a:r>
            <a:r>
              <a:rPr lang="de-CH" sz="800" dirty="0" err="1" smtClean="0">
                <a:solidFill>
                  <a:schemeClr val="tx1"/>
                </a:solidFill>
              </a:rPr>
              <a:t>Entities</a:t>
            </a:r>
            <a:r>
              <a:rPr lang="de-CH" sz="800" dirty="0" smtClean="0">
                <a:solidFill>
                  <a:schemeClr val="tx1"/>
                </a:solidFill>
              </a:rPr>
              <a:t> Gespräch, Anschluss, genannte Person, genannte Sachen für Wiederverwendung in Case 2 in Information </a:t>
            </a:r>
            <a:r>
              <a:rPr lang="de-CH" sz="800" dirty="0">
                <a:solidFill>
                  <a:schemeClr val="tx1"/>
                </a:solidFill>
              </a:rPr>
              <a:t>S</a:t>
            </a:r>
            <a:r>
              <a:rPr lang="de-CH" sz="800" dirty="0" smtClean="0">
                <a:solidFill>
                  <a:schemeClr val="tx1"/>
                </a:solidFill>
              </a:rPr>
              <a:t>tore hochladen</a:t>
            </a:r>
            <a:endParaRPr lang="de-CH" sz="800" dirty="0">
              <a:solidFill>
                <a:schemeClr val="tx1"/>
              </a:solidFill>
            </a:endParaRPr>
          </a:p>
        </p:txBody>
      </p:sp>
      <p:cxnSp>
        <p:nvCxnSpPr>
          <p:cNvPr id="68" name="Gerade Verbindung mit Pfeil 67"/>
          <p:cNvCxnSpPr/>
          <p:nvPr/>
        </p:nvCxnSpPr>
        <p:spPr>
          <a:xfrm>
            <a:off x="1512047" y="6475053"/>
            <a:ext cx="9239418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96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0D74CCBCBB6294988624E5CE67A90B9" ma:contentTypeVersion="0" ma:contentTypeDescription="Ein neues Dokument erstellen." ma:contentTypeScope="" ma:versionID="eaeb5479b391a15cc5e14ec47cc4c04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4f5dc90cf06628c3b90945c8266c24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F3F6E24-F26C-4DB0-B901-523D56B61C18}"/>
</file>

<file path=customXml/itemProps2.xml><?xml version="1.0" encoding="utf-8"?>
<ds:datastoreItem xmlns:ds="http://schemas.openxmlformats.org/officeDocument/2006/customXml" ds:itemID="{C758C19D-18E1-4539-8723-026BB098D1FF}"/>
</file>

<file path=customXml/itemProps3.xml><?xml version="1.0" encoding="utf-8"?>
<ds:datastoreItem xmlns:ds="http://schemas.openxmlformats.org/officeDocument/2006/customXml" ds:itemID="{F3575684-EB4D-499B-B1C7-E10867FAD3B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407</Words>
  <Application>Microsoft Office PowerPoint</Application>
  <PresentationFormat>Breitbild</PresentationFormat>
  <Paragraphs>48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Abraxas Informatik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Habegger Peter ABRAXAS</dc:creator>
  <cp:lastModifiedBy>Habegger Peter ABRAXAS</cp:lastModifiedBy>
  <cp:revision>101</cp:revision>
  <dcterms:created xsi:type="dcterms:W3CDTF">2019-11-25T08:16:46Z</dcterms:created>
  <dcterms:modified xsi:type="dcterms:W3CDTF">2020-01-20T07:50:54Z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0x01010040D74CCBCBB6294988624E5CE67A90B9</vt:lpwstr>
  </property>
</Properties>
</file>